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7" r:id="rId3"/>
    <p:sldId id="26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55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485E1-90E4-44B8-8FD8-7970D1429782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A7EF3-A3EB-49B9-980F-19D616F6B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3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A7EF3-A3EB-49B9-980F-19D616F6BE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5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FBC5D90-F8DE-40EE-8A74-B36C6A122066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4D032E2-5E39-4867-9F0F-D36E8D11D9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ru_ALL/drive/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www.office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arningapps.org/" TargetMode="External"/><Relationship Id="rId5" Type="http://schemas.openxmlformats.org/officeDocument/2006/relationships/hyperlink" Target="https://www.classtime.com/uk/" TargetMode="External"/><Relationship Id="rId4" Type="http://schemas.openxmlformats.org/officeDocument/2006/relationships/hyperlink" Target="https://www.google.com/intl/uk_ua/forms/about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lassroom.google.com/u/0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dugames.rozumniki.ua/" TargetMode="External"/><Relationship Id="rId2" Type="http://schemas.openxmlformats.org/officeDocument/2006/relationships/hyperlink" Target="https://www.ixl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s://musiclab.chromeexperiment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b="1" dirty="0" smtClean="0">
                <a:solidFill>
                  <a:srgbClr val="0070C0"/>
                </a:solidFill>
              </a:rPr>
              <a:t>Форми </a:t>
            </a:r>
            <a:r>
              <a:rPr lang="uk-UA" b="1" dirty="0">
                <a:solidFill>
                  <a:srgbClr val="0070C0"/>
                </a:solidFill>
              </a:rPr>
              <a:t>та методи організації дистанційного навчання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530225"/>
            <a:ext cx="4133155" cy="376287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8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183880" cy="4187952"/>
          </a:xfrm>
        </p:spPr>
        <p:txBody>
          <a:bodyPr/>
          <a:lstStyle/>
          <a:p>
            <a:pPr algn="ctr"/>
            <a:r>
              <a:rPr lang="ru-RU" b="1" u="sng" dirty="0" err="1">
                <a:solidFill>
                  <a:srgbClr val="C00000"/>
                </a:solidFill>
              </a:rPr>
              <a:t>Організація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дистанційного</a:t>
            </a:r>
            <a:r>
              <a:rPr lang="ru-RU" b="1" u="sng" dirty="0">
                <a:solidFill>
                  <a:srgbClr val="C00000"/>
                </a:solidFill>
              </a:rPr>
              <a:t> та </a:t>
            </a:r>
            <a:r>
              <a:rPr lang="ru-RU" b="1" u="sng" dirty="0" err="1">
                <a:solidFill>
                  <a:srgbClr val="C00000"/>
                </a:solidFill>
              </a:rPr>
              <a:t>змішаного</a:t>
            </a:r>
            <a:r>
              <a:rPr lang="ru-RU" b="1" u="sng" dirty="0">
                <a:solidFill>
                  <a:srgbClr val="C00000"/>
                </a:solidFill>
              </a:rPr>
              <a:t>   </a:t>
            </a:r>
            <a:r>
              <a:rPr lang="ru-RU" b="1" u="sng" dirty="0" err="1">
                <a:solidFill>
                  <a:srgbClr val="C00000"/>
                </a:solidFill>
              </a:rPr>
              <a:t>навчання</a:t>
            </a:r>
            <a:r>
              <a:rPr lang="ru-RU" b="1" u="sng" dirty="0">
                <a:solidFill>
                  <a:srgbClr val="C00000"/>
                </a:solidFill>
              </a:rPr>
              <a:t> - </a:t>
            </a:r>
            <a:r>
              <a:rPr lang="ru-RU" b="1" u="sng" dirty="0" err="1">
                <a:solidFill>
                  <a:srgbClr val="C00000"/>
                </a:solidFill>
              </a:rPr>
              <a:t>виклик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сьогодення</a:t>
            </a:r>
            <a:endParaRPr lang="ru-RU" b="1" u="sng" dirty="0">
              <a:solidFill>
                <a:srgbClr val="C00000"/>
              </a:solidFill>
            </a:endParaRPr>
          </a:p>
          <a:p>
            <a:pPr algn="just"/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74838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 smtClean="0"/>
              <a:t>Під</a:t>
            </a:r>
            <a:r>
              <a:rPr lang="ru-RU" sz="3200" dirty="0" smtClean="0"/>
              <a:t> </a:t>
            </a:r>
            <a:r>
              <a:rPr lang="ru-RU" sz="3200" b="1" dirty="0" err="1" smtClean="0"/>
              <a:t>дистанційним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навчанням</a:t>
            </a:r>
            <a:endParaRPr lang="ru-RU" sz="3200" b="1" dirty="0" smtClean="0"/>
          </a:p>
          <a:p>
            <a:pPr algn="just"/>
            <a:r>
              <a:rPr lang="ru-RU" sz="3200" dirty="0" err="1" smtClean="0"/>
              <a:t>розуміється</a:t>
            </a:r>
            <a:r>
              <a:rPr lang="ru-RU" sz="3200" dirty="0" smtClean="0"/>
              <a:t>   </a:t>
            </a:r>
            <a:r>
              <a:rPr lang="ru-RU" sz="3200" dirty="0" err="1" smtClean="0"/>
              <a:t>процес</a:t>
            </a:r>
            <a:r>
              <a:rPr lang="ru-RU" sz="3200" dirty="0" smtClean="0"/>
              <a:t>   </a:t>
            </a:r>
            <a:r>
              <a:rPr lang="ru-RU" sz="3200" dirty="0" err="1" smtClean="0"/>
              <a:t>набуття</a:t>
            </a:r>
            <a:r>
              <a:rPr lang="ru-RU" sz="3200" dirty="0" smtClean="0"/>
              <a:t>   </a:t>
            </a:r>
            <a:r>
              <a:rPr lang="ru-RU" sz="3200" dirty="0" err="1" smtClean="0"/>
              <a:t>знань</a:t>
            </a:r>
            <a:r>
              <a:rPr lang="ru-RU" sz="3200" dirty="0" smtClean="0"/>
              <a:t> </a:t>
            </a:r>
          </a:p>
          <a:p>
            <a:pPr algn="just"/>
            <a:r>
              <a:rPr lang="ru-RU" sz="3200" dirty="0" smtClean="0"/>
              <a:t>за </a:t>
            </a:r>
            <a:r>
              <a:rPr lang="ru-RU" sz="3200" dirty="0"/>
              <a:t>таких умов: </a:t>
            </a:r>
            <a:r>
              <a:rPr lang="ru-RU" sz="3200" dirty="0" err="1"/>
              <a:t>учні</a:t>
            </a:r>
            <a:r>
              <a:rPr lang="ru-RU" sz="3200" dirty="0"/>
              <a:t> </a:t>
            </a:r>
            <a:r>
              <a:rPr lang="ru-RU" sz="3200" dirty="0" smtClean="0"/>
              <a:t>  </a:t>
            </a:r>
            <a:r>
              <a:rPr lang="ru-RU" sz="3200" dirty="0" err="1" smtClean="0"/>
              <a:t>віддалені</a:t>
            </a:r>
            <a:r>
              <a:rPr lang="ru-RU" sz="3200" dirty="0" smtClean="0"/>
              <a:t>   один </a:t>
            </a:r>
          </a:p>
          <a:p>
            <a:pPr algn="just"/>
            <a:r>
              <a:rPr lang="ru-RU" sz="3200" dirty="0" err="1" smtClean="0"/>
              <a:t>від</a:t>
            </a:r>
            <a:r>
              <a:rPr lang="ru-RU" sz="3200" dirty="0" smtClean="0"/>
              <a:t> </a:t>
            </a:r>
            <a:r>
              <a:rPr lang="ru-RU" sz="3200" dirty="0"/>
              <a:t>одного </a:t>
            </a:r>
            <a:r>
              <a:rPr lang="ru-RU" sz="3200" dirty="0" smtClean="0"/>
              <a:t>та </a:t>
            </a:r>
            <a:r>
              <a:rPr lang="ru-RU" sz="3200" dirty="0" err="1" smtClean="0"/>
              <a:t>взаємодіють</a:t>
            </a:r>
            <a:r>
              <a:rPr lang="ru-RU" sz="3200" dirty="0" smtClean="0"/>
              <a:t> </a:t>
            </a:r>
            <a:r>
              <a:rPr lang="ru-RU" sz="3200" dirty="0" err="1" smtClean="0"/>
              <a:t>опосередковано</a:t>
            </a:r>
            <a:r>
              <a:rPr lang="ru-RU" sz="3200" dirty="0" smtClean="0"/>
              <a:t>; </a:t>
            </a:r>
            <a:r>
              <a:rPr lang="ru-RU" sz="3200" dirty="0" err="1" smtClean="0"/>
              <a:t>застосовуються</a:t>
            </a:r>
            <a:r>
              <a:rPr lang="ru-RU" sz="3200" dirty="0" smtClean="0"/>
              <a:t> </a:t>
            </a:r>
            <a:r>
              <a:rPr lang="ru-RU" sz="3200" dirty="0" err="1"/>
              <a:t>сучасні</a:t>
            </a:r>
            <a:r>
              <a:rPr lang="ru-RU" sz="3200" dirty="0"/>
              <a:t> психолого-</a:t>
            </a:r>
            <a:r>
              <a:rPr lang="ru-RU" sz="3200" dirty="0" err="1"/>
              <a:t>педагогічні</a:t>
            </a:r>
            <a:r>
              <a:rPr lang="ru-RU" sz="3200" dirty="0"/>
              <a:t> </a:t>
            </a:r>
            <a:r>
              <a:rPr lang="ru-RU" sz="3200" dirty="0" smtClean="0"/>
              <a:t>та </a:t>
            </a:r>
            <a:r>
              <a:rPr lang="ru-RU" sz="3200" dirty="0" err="1" smtClean="0"/>
              <a:t>інформаційно-комунікаційні</a:t>
            </a:r>
            <a:r>
              <a:rPr lang="ru-RU" sz="3200" dirty="0" smtClean="0"/>
              <a:t> </a:t>
            </a:r>
            <a:r>
              <a:rPr lang="ru-RU" sz="3200" dirty="0" err="1" smtClean="0"/>
              <a:t>технології</a:t>
            </a:r>
            <a:r>
              <a:rPr lang="ru-RU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4796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79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114" y="0"/>
            <a:ext cx="92141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545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384" y="5661248"/>
            <a:ext cx="8075240" cy="635473"/>
          </a:xfrm>
        </p:spPr>
        <p:txBody>
          <a:bodyPr>
            <a:normAutofit fontScale="90000"/>
          </a:bodyPr>
          <a:lstStyle/>
          <a:p>
            <a:r>
              <a:rPr lang="ru-RU" i="1" dirty="0" err="1" smtClean="0">
                <a:solidFill>
                  <a:srgbClr val="FF0000"/>
                </a:solidFill>
              </a:rPr>
              <a:t>Платформи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дистанційного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навчання</a:t>
            </a:r>
            <a:r>
              <a:rPr lang="ru-RU" i="1" dirty="0" smtClean="0">
                <a:solidFill>
                  <a:srgbClr val="FF0000"/>
                </a:solidFill>
              </a:rPr>
              <a:t>.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92696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hlinkClick r:id="rId3"/>
              </a:rPr>
              <a:t>Платформа </a:t>
            </a:r>
            <a:r>
              <a:rPr lang="uk-UA" sz="2000" b="1" dirty="0" err="1" smtClean="0">
                <a:hlinkClick r:id="rId3"/>
              </a:rPr>
              <a:t>Moodle</a:t>
            </a:r>
            <a:r>
              <a:rPr lang="ru-RU" sz="2000" dirty="0"/>
              <a:t> – </a:t>
            </a:r>
            <a:r>
              <a:rPr lang="ru-RU" sz="2000" dirty="0" err="1"/>
              <a:t>безкоштовна</a:t>
            </a:r>
            <a:r>
              <a:rPr lang="ru-RU" sz="2000" dirty="0"/>
              <a:t> </a:t>
            </a:r>
            <a:r>
              <a:rPr lang="ru-RU" sz="2000" dirty="0" err="1"/>
              <a:t>відкрита</a:t>
            </a:r>
            <a:r>
              <a:rPr lang="ru-RU" sz="2000" dirty="0"/>
              <a:t> система </a:t>
            </a:r>
            <a:r>
              <a:rPr lang="ru-RU" sz="2000" dirty="0" err="1"/>
              <a:t>управління</a:t>
            </a:r>
            <a:r>
              <a:rPr lang="ru-RU" sz="2000" dirty="0"/>
              <a:t> </a:t>
            </a:r>
            <a:r>
              <a:rPr lang="ru-RU" sz="2000" dirty="0" err="1"/>
              <a:t>дистанційним</a:t>
            </a:r>
            <a:r>
              <a:rPr lang="ru-RU" sz="2000" dirty="0"/>
              <a:t> </a:t>
            </a:r>
            <a:r>
              <a:rPr lang="ru-RU" sz="2000" dirty="0" err="1"/>
              <a:t>навчанням</a:t>
            </a:r>
            <a:r>
              <a:rPr lang="ru-RU" sz="2000" dirty="0"/>
              <a:t>.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використовувати</a:t>
            </a:r>
            <a:r>
              <a:rPr lang="ru-RU" sz="2000" dirty="0"/>
              <a:t> широкий </a:t>
            </a:r>
            <a:r>
              <a:rPr lang="ru-RU" sz="2000" dirty="0" err="1"/>
              <a:t>набір</a:t>
            </a:r>
            <a:r>
              <a:rPr lang="ru-RU" sz="2000" dirty="0"/>
              <a:t> </a:t>
            </a:r>
            <a:r>
              <a:rPr lang="ru-RU" sz="2000" dirty="0" err="1"/>
              <a:t>інструментів</a:t>
            </a:r>
            <a:r>
              <a:rPr lang="ru-RU" sz="2000" dirty="0"/>
              <a:t> для </a:t>
            </a:r>
            <a:r>
              <a:rPr lang="ru-RU" sz="2000" dirty="0" err="1"/>
              <a:t>освітньої</a:t>
            </a:r>
            <a:r>
              <a:rPr lang="ru-RU" sz="2000" dirty="0"/>
              <a:t> </a:t>
            </a:r>
            <a:r>
              <a:rPr lang="ru-RU" sz="2000" dirty="0" err="1"/>
              <a:t>взаємодії</a:t>
            </a:r>
            <a:r>
              <a:rPr lang="ru-RU" sz="2000" dirty="0"/>
              <a:t> </a:t>
            </a:r>
            <a:r>
              <a:rPr lang="ru-RU" sz="2000" dirty="0" err="1"/>
              <a:t>вчителя</a:t>
            </a:r>
            <a:r>
              <a:rPr lang="ru-RU" sz="2000" dirty="0"/>
              <a:t>, </a:t>
            </a:r>
            <a:r>
              <a:rPr lang="ru-RU" sz="2000" dirty="0" err="1"/>
              <a:t>учнів</a:t>
            </a:r>
            <a:r>
              <a:rPr lang="ru-RU" sz="2000" dirty="0"/>
              <a:t> та </a:t>
            </a:r>
            <a:r>
              <a:rPr lang="ru-RU" sz="2000" dirty="0" err="1"/>
              <a:t>адміністрації</a:t>
            </a:r>
            <a:r>
              <a:rPr lang="ru-RU" sz="2000" dirty="0"/>
              <a:t> закладу </a:t>
            </a:r>
            <a:r>
              <a:rPr lang="ru-RU" sz="2000" dirty="0" err="1"/>
              <a:t>освіти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dirty="0" err="1" smtClean="0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дає</a:t>
            </a:r>
            <a:r>
              <a:rPr lang="ru-RU" sz="2000" dirty="0"/>
              <a:t> </a:t>
            </a:r>
            <a:r>
              <a:rPr lang="ru-RU" sz="2000" dirty="0" err="1"/>
              <a:t>можливість</a:t>
            </a:r>
            <a:r>
              <a:rPr lang="ru-RU" sz="2000" dirty="0"/>
              <a:t>: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 err="1"/>
              <a:t>представляти</a:t>
            </a:r>
            <a:r>
              <a:rPr lang="ru-RU" sz="2000" dirty="0"/>
              <a:t> </a:t>
            </a:r>
            <a:r>
              <a:rPr lang="ru-RU" sz="2000" dirty="0" err="1"/>
              <a:t>навчальний</a:t>
            </a:r>
            <a:r>
              <a:rPr lang="ru-RU" sz="2000" dirty="0"/>
              <a:t> </a:t>
            </a:r>
            <a:r>
              <a:rPr lang="ru-RU" sz="2000" dirty="0" err="1"/>
              <a:t>матеріал</a:t>
            </a:r>
            <a:r>
              <a:rPr lang="ru-RU" sz="2000" dirty="0"/>
              <a:t> у </a:t>
            </a:r>
            <a:r>
              <a:rPr lang="ru-RU" sz="2000" dirty="0" err="1"/>
              <a:t>різних</a:t>
            </a:r>
            <a:r>
              <a:rPr lang="ru-RU" sz="2000" dirty="0"/>
              <a:t> форматах (текст, </a:t>
            </a:r>
            <a:r>
              <a:rPr lang="ru-RU" sz="2000" dirty="0" err="1"/>
              <a:t>презентація</a:t>
            </a:r>
            <a:r>
              <a:rPr lang="ru-RU" sz="2000" dirty="0"/>
              <a:t>, </a:t>
            </a:r>
            <a:r>
              <a:rPr lang="ru-RU" sz="2000" dirty="0" err="1"/>
              <a:t>відеоматеріал</a:t>
            </a:r>
            <a:r>
              <a:rPr lang="ru-RU" sz="2000" dirty="0"/>
              <a:t>, </a:t>
            </a:r>
            <a:r>
              <a:rPr lang="ru-RU" sz="2000" dirty="0" err="1"/>
              <a:t>вебсторінка</a:t>
            </a:r>
            <a:r>
              <a:rPr lang="ru-RU" sz="2000" dirty="0"/>
              <a:t>; урок як </a:t>
            </a:r>
            <a:r>
              <a:rPr lang="ru-RU" sz="2000" dirty="0" err="1"/>
              <a:t>сукупність</a:t>
            </a:r>
            <a:r>
              <a:rPr lang="ru-RU" sz="2000" dirty="0"/>
              <a:t> </a:t>
            </a:r>
            <a:r>
              <a:rPr lang="ru-RU" sz="2000" dirty="0" err="1"/>
              <a:t>вебсторінок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можливим</a:t>
            </a:r>
            <a:r>
              <a:rPr lang="ru-RU" sz="2000" dirty="0"/>
              <a:t> </a:t>
            </a:r>
            <a:r>
              <a:rPr lang="ru-RU" sz="2000" dirty="0" err="1"/>
              <a:t>проміжним</a:t>
            </a:r>
            <a:r>
              <a:rPr lang="ru-RU" sz="2000" dirty="0"/>
              <a:t> </a:t>
            </a:r>
            <a:r>
              <a:rPr lang="ru-RU" sz="2000" dirty="0" err="1"/>
              <a:t>виконанням</a:t>
            </a:r>
            <a:r>
              <a:rPr lang="ru-RU" sz="2000" dirty="0"/>
              <a:t> </a:t>
            </a:r>
            <a:r>
              <a:rPr lang="ru-RU" sz="2000" dirty="0" err="1"/>
              <a:t>тестових</a:t>
            </a:r>
            <a:r>
              <a:rPr lang="ru-RU" sz="2000" dirty="0"/>
              <a:t> </a:t>
            </a:r>
            <a:r>
              <a:rPr lang="ru-RU" sz="2000" dirty="0" err="1"/>
              <a:t>завдань</a:t>
            </a:r>
            <a:r>
              <a:rPr lang="ru-RU" sz="2000" dirty="0"/>
              <a:t>);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 err="1"/>
              <a:t>здійснювати</a:t>
            </a:r>
            <a:r>
              <a:rPr lang="ru-RU" sz="2000" dirty="0"/>
              <a:t> </a:t>
            </a:r>
            <a:r>
              <a:rPr lang="ru-RU" sz="2000" dirty="0" err="1"/>
              <a:t>тестування</a:t>
            </a:r>
            <a:r>
              <a:rPr lang="ru-RU" sz="2000" dirty="0"/>
              <a:t> та </a:t>
            </a:r>
            <a:r>
              <a:rPr lang="ru-RU" sz="2000" dirty="0" err="1"/>
              <a:t>опитування</a:t>
            </a:r>
            <a:r>
              <a:rPr lang="ru-RU" sz="2000" dirty="0"/>
              <a:t> </a:t>
            </a:r>
            <a:r>
              <a:rPr lang="ru-RU" sz="2000" dirty="0" err="1"/>
              <a:t>школярів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використанням</a:t>
            </a:r>
            <a:r>
              <a:rPr lang="ru-RU" sz="2000" dirty="0"/>
              <a:t> </a:t>
            </a:r>
            <a:r>
              <a:rPr lang="ru-RU" sz="2000" dirty="0" err="1"/>
              <a:t>запитань</a:t>
            </a:r>
            <a:r>
              <a:rPr lang="ru-RU" sz="2000" dirty="0"/>
              <a:t> </a:t>
            </a:r>
            <a:r>
              <a:rPr lang="ru-RU" sz="2000" dirty="0" err="1"/>
              <a:t>закритого</a:t>
            </a:r>
            <a:r>
              <a:rPr lang="ru-RU" sz="2000" dirty="0"/>
              <a:t> (</a:t>
            </a:r>
            <a:r>
              <a:rPr lang="ru-RU" sz="2000" dirty="0" err="1"/>
              <a:t>множинний</a:t>
            </a:r>
            <a:r>
              <a:rPr lang="ru-RU" sz="2000" dirty="0"/>
              <a:t> </a:t>
            </a:r>
            <a:r>
              <a:rPr lang="ru-RU" sz="2000" dirty="0" err="1"/>
              <a:t>вибір</a:t>
            </a:r>
            <a:r>
              <a:rPr lang="ru-RU" sz="2000" dirty="0"/>
              <a:t> </a:t>
            </a:r>
            <a:r>
              <a:rPr lang="ru-RU" sz="2000" dirty="0" err="1"/>
              <a:t>правильної</a:t>
            </a:r>
            <a:r>
              <a:rPr lang="ru-RU" sz="2000" dirty="0"/>
              <a:t> </a:t>
            </a:r>
            <a:r>
              <a:rPr lang="ru-RU" sz="2000" dirty="0" err="1"/>
              <a:t>відповіді</a:t>
            </a:r>
            <a:r>
              <a:rPr lang="ru-RU" sz="2000" dirty="0"/>
              <a:t> та </a:t>
            </a:r>
            <a:r>
              <a:rPr lang="ru-RU" sz="2000" dirty="0" err="1"/>
              <a:t>співставлення</a:t>
            </a:r>
            <a:r>
              <a:rPr lang="ru-RU" sz="2000" dirty="0"/>
              <a:t>) і </a:t>
            </a:r>
            <a:r>
              <a:rPr lang="ru-RU" sz="2000" dirty="0" err="1"/>
              <a:t>відкритого</a:t>
            </a:r>
            <a:r>
              <a:rPr lang="ru-RU" sz="2000" dirty="0"/>
              <a:t> типу;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 err="1"/>
              <a:t>виконувати</a:t>
            </a:r>
            <a:r>
              <a:rPr lang="ru-RU" sz="2000" dirty="0"/>
              <a:t> </a:t>
            </a:r>
            <a:r>
              <a:rPr lang="ru-RU" sz="2000" dirty="0" err="1"/>
              <a:t>завдання</a:t>
            </a:r>
            <a:r>
              <a:rPr lang="ru-RU" sz="2000" dirty="0"/>
              <a:t> </a:t>
            </a:r>
            <a:r>
              <a:rPr lang="ru-RU" sz="2000" dirty="0" err="1"/>
              <a:t>учнями</a:t>
            </a:r>
            <a:r>
              <a:rPr lang="ru-RU" sz="2000" dirty="0"/>
              <a:t> з </a:t>
            </a:r>
            <a:r>
              <a:rPr lang="ru-RU" sz="2000" dirty="0" err="1"/>
              <a:t>можливістю</a:t>
            </a:r>
            <a:r>
              <a:rPr lang="ru-RU" sz="2000" dirty="0"/>
              <a:t> </a:t>
            </a:r>
            <a:r>
              <a:rPr lang="ru-RU" sz="2000" dirty="0" err="1"/>
              <a:t>пересилати</a:t>
            </a:r>
            <a:r>
              <a:rPr lang="ru-RU" sz="2000" dirty="0"/>
              <a:t> </a:t>
            </a:r>
            <a:r>
              <a:rPr lang="ru-RU" sz="2000" dirty="0" err="1"/>
              <a:t>відповідні</a:t>
            </a:r>
            <a:r>
              <a:rPr lang="ru-RU" sz="2000" dirty="0"/>
              <a:t> </a:t>
            </a:r>
            <a:r>
              <a:rPr lang="ru-RU" sz="2000" dirty="0" err="1"/>
              <a:t>файли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526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Хмарні сервіси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uk-UA" b="1" dirty="0">
                <a:solidFill>
                  <a:srgbClr val="FF0000"/>
                </a:solidFill>
              </a:rPr>
              <a:t>(</a:t>
            </a:r>
            <a:r>
              <a:rPr lang="ru-RU" b="1" dirty="0" err="1">
                <a:solidFill>
                  <a:srgbClr val="FF0000"/>
                </a:solidFill>
                <a:hlinkClick r:id="rId2"/>
              </a:rPr>
              <a:t>Office</a:t>
            </a:r>
            <a:r>
              <a:rPr lang="uk-UA" b="1" dirty="0">
                <a:solidFill>
                  <a:srgbClr val="FF0000"/>
                </a:solidFill>
                <a:hlinkClick r:id="rId2"/>
              </a:rPr>
              <a:t>365</a:t>
            </a:r>
            <a:r>
              <a:rPr lang="uk-UA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Google</a:t>
            </a:r>
            <a:r>
              <a:rPr lang="uk-UA" b="1" dirty="0">
                <a:solidFill>
                  <a:srgbClr val="FF0000"/>
                </a:solidFill>
              </a:rPr>
              <a:t>) </a:t>
            </a:r>
            <a:endParaRPr lang="uk-UA" b="1" dirty="0" smtClean="0">
              <a:solidFill>
                <a:srgbClr val="FF0000"/>
              </a:solidFill>
            </a:endParaRPr>
          </a:p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для </a:t>
            </a:r>
            <a:r>
              <a:rPr lang="uk-UA" b="1" dirty="0">
                <a:solidFill>
                  <a:srgbClr val="FF0000"/>
                </a:solidFill>
              </a:rPr>
              <a:t>спільної роботи учнів та вчителя.</a:t>
            </a:r>
            <a:endParaRPr lang="ru-RU" b="1" dirty="0">
              <a:solidFill>
                <a:srgbClr val="FF0000"/>
              </a:solidFill>
            </a:endParaRPr>
          </a:p>
          <a:p>
            <a:pPr algn="just"/>
            <a:endParaRPr lang="uk-UA" sz="2000" dirty="0" smtClean="0"/>
          </a:p>
          <a:p>
            <a:pPr algn="just"/>
            <a:r>
              <a:rPr lang="uk-UA" sz="2000" dirty="0" smtClean="0"/>
              <a:t>Хмарний </a:t>
            </a:r>
            <a:r>
              <a:rPr lang="uk-UA" sz="2000" dirty="0"/>
              <a:t>сервіс</a:t>
            </a:r>
            <a:r>
              <a:rPr lang="ru-RU" sz="2000" dirty="0"/>
              <a:t> </a:t>
            </a:r>
            <a:r>
              <a:rPr lang="ru-RU" sz="2000" dirty="0" err="1">
                <a:hlinkClick r:id="rId3"/>
              </a:rPr>
              <a:t>Google</a:t>
            </a:r>
            <a:r>
              <a:rPr lang="uk-UA" sz="2000" dirty="0">
                <a:hlinkClick r:id="rId3"/>
              </a:rPr>
              <a:t>-диск</a:t>
            </a:r>
            <a:r>
              <a:rPr lang="ru-RU" sz="2000" dirty="0"/>
              <a:t> </a:t>
            </a:r>
            <a:r>
              <a:rPr lang="uk-UA" sz="2000" dirty="0"/>
              <a:t>надає можливості створювати багатофункціональне користувацьке середовище, продуктивне та зручне для учнів та вчителів, для обміну файлами, структурування і збереження їх в одному місці.</a:t>
            </a:r>
            <a:endParaRPr lang="ru-RU" sz="2000" dirty="0"/>
          </a:p>
          <a:p>
            <a:pPr algn="just"/>
            <a:r>
              <a:rPr lang="ru-RU" sz="2000" b="1" dirty="0" err="1">
                <a:hlinkClick r:id="rId4"/>
              </a:rPr>
              <a:t>Google</a:t>
            </a:r>
            <a:r>
              <a:rPr lang="ru-RU" sz="2000" b="1" dirty="0">
                <a:hlinkClick r:id="rId4"/>
              </a:rPr>
              <a:t>-форма</a:t>
            </a:r>
            <a:r>
              <a:rPr lang="ru-RU" sz="2000" dirty="0"/>
              <a:t>. </a:t>
            </a:r>
            <a:r>
              <a:rPr lang="uk-UA" sz="2000" dirty="0" smtClean="0"/>
              <a:t>Можна збирати відповіді учнів та учениць і потім проводити автоматичне оцінювання результатів тестування.</a:t>
            </a:r>
          </a:p>
          <a:p>
            <a:pPr algn="just"/>
            <a:r>
              <a:rPr lang="uk-UA" sz="2000" b="1" dirty="0" err="1" smtClean="0">
                <a:hlinkClick r:id="rId5"/>
              </a:rPr>
              <a:t>Classtime</a:t>
            </a:r>
            <a:r>
              <a:rPr lang="uk-UA" sz="2000" dirty="0" smtClean="0"/>
              <a:t>. Є бібліотека ресурсів, але є і можливість створювати запитання.</a:t>
            </a:r>
          </a:p>
          <a:p>
            <a:pPr algn="just"/>
            <a:r>
              <a:rPr lang="uk-UA" sz="2000" b="1" dirty="0" err="1" smtClean="0">
                <a:hlinkClick r:id="rId6"/>
              </a:rPr>
              <a:t>Learningapps</a:t>
            </a:r>
            <a:r>
              <a:rPr lang="uk-UA" sz="2000" dirty="0" smtClean="0"/>
              <a:t>. Дозволяє створювати вправи різних типів на різні теми або користуватися </a:t>
            </a:r>
            <a:r>
              <a:rPr lang="uk-UA" sz="2000" dirty="0" smtClean="0"/>
              <a:t>готовими</a:t>
            </a:r>
            <a:endParaRPr lang="uk-UA" sz="2000" dirty="0" smtClean="0"/>
          </a:p>
          <a:p>
            <a:pPr algn="just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28" y="4797152"/>
            <a:ext cx="2952328" cy="157413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842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56629" y="620688"/>
            <a:ext cx="5544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/>
              <a:t>Анкетування</a:t>
            </a:r>
            <a:r>
              <a:rPr lang="uk-UA" sz="2000" dirty="0" smtClean="0"/>
              <a:t>. Для проведення поточного контролю під час дистанційного навчання зручно використовувати різноманітні анкети. Анкета – достатньо гнучкий інструмент, оскільки питання можна ставити безліччю різних способів. У дистанційній освіті після освоєння кожної теми можна використовувати анкети, в яких учень сам оцінює свої результати навчання за такими показниками:</a:t>
            </a:r>
          </a:p>
          <a:p>
            <a:pPr algn="just"/>
            <a:r>
              <a:rPr lang="uk-UA" sz="2000" dirty="0" smtClean="0"/>
              <a:t>– зрозумів / зрозуміла, можу вирішити самостійно;</a:t>
            </a:r>
          </a:p>
          <a:p>
            <a:pPr algn="just"/>
            <a:r>
              <a:rPr lang="uk-UA" sz="2000" dirty="0" smtClean="0"/>
              <a:t>– зрозумів / зрозуміла можу вирішити з підказкою;</a:t>
            </a:r>
          </a:p>
          <a:p>
            <a:pPr algn="just"/>
            <a:r>
              <a:rPr lang="uk-UA" sz="2000" dirty="0" smtClean="0"/>
              <a:t>– не зрозумів / не зрозуміла, не можу вирішити.</a:t>
            </a:r>
            <a:endParaRPr lang="uk-UA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35078"/>
            <a:ext cx="1905000" cy="21717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01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5886" y="332657"/>
            <a:ext cx="672056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Портфоліо</a:t>
            </a:r>
            <a:r>
              <a:rPr lang="ru-RU" dirty="0"/>
              <a:t> </a:t>
            </a:r>
            <a:r>
              <a:rPr lang="uk-UA" dirty="0"/>
              <a:t>– це накопичувальна система оцінювання, що передбачає формування уміння учнів та учениць ставити цілі, планувати і організовувати власну навчальну діяльність; накопичення різних видів робіт, які засвідчують рух в індивідуальному розвитку; активну участь в інтеграції кількісних і якісних оцінок; підвищення ролі самооцінки</a:t>
            </a:r>
            <a:r>
              <a:rPr lang="uk-UA" dirty="0" smtClean="0"/>
              <a:t>.</a:t>
            </a:r>
          </a:p>
          <a:p>
            <a:pPr algn="just"/>
            <a:r>
              <a:rPr lang="uk-UA" b="1" dirty="0"/>
              <a:t>Електронна пошта</a:t>
            </a:r>
            <a:r>
              <a:rPr lang="ru-RU" dirty="0"/>
              <a:t> </a:t>
            </a:r>
            <a:r>
              <a:rPr lang="uk-UA" dirty="0"/>
              <a:t>– це стандартний сервіс інтернету, що забезпечує передавання повідомлень, як у формі звичайних текстів, як і в інших формах (програмах, графіці, звуках, відео) у відкритому чи зашифрованому вигляді. </a:t>
            </a:r>
            <a:endParaRPr lang="uk-UA" dirty="0" smtClean="0"/>
          </a:p>
          <a:p>
            <a:pPr algn="just"/>
            <a:r>
              <a:rPr lang="ru-RU" b="1" dirty="0"/>
              <a:t>Форум</a:t>
            </a:r>
            <a:r>
              <a:rPr lang="ru-RU" dirty="0"/>
              <a:t> – </a:t>
            </a:r>
            <a:r>
              <a:rPr lang="ru-RU" dirty="0" err="1"/>
              <a:t>найпоширеніша</a:t>
            </a:r>
            <a:r>
              <a:rPr lang="ru-RU" dirty="0"/>
              <a:t> форма </a:t>
            </a:r>
            <a:r>
              <a:rPr lang="ru-RU" dirty="0" err="1"/>
              <a:t>спілкування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 й </a:t>
            </a:r>
            <a:r>
              <a:rPr lang="ru-RU" dirty="0" err="1"/>
              <a:t>учнів</a:t>
            </a:r>
            <a:r>
              <a:rPr lang="ru-RU" dirty="0"/>
              <a:t> та </a:t>
            </a:r>
            <a:r>
              <a:rPr lang="ru-RU" dirty="0" err="1"/>
              <a:t>учениць</a:t>
            </a:r>
            <a:r>
              <a:rPr lang="ru-RU" dirty="0"/>
              <a:t> у </a:t>
            </a:r>
            <a:r>
              <a:rPr lang="ru-RU" dirty="0" err="1"/>
              <a:t>дистанційному</a:t>
            </a:r>
            <a:r>
              <a:rPr lang="ru-RU" dirty="0"/>
              <a:t> </a:t>
            </a:r>
            <a:r>
              <a:rPr lang="ru-RU" dirty="0" err="1"/>
              <a:t>навчанні</a:t>
            </a:r>
            <a:r>
              <a:rPr lang="ru-RU" dirty="0"/>
              <a:t>. </a:t>
            </a:r>
            <a:r>
              <a:rPr lang="ru-RU" dirty="0" err="1"/>
              <a:t>Кожний</a:t>
            </a:r>
            <a:r>
              <a:rPr lang="ru-RU" dirty="0"/>
              <a:t> форум </a:t>
            </a:r>
            <a:r>
              <a:rPr lang="ru-RU" dirty="0" err="1"/>
              <a:t>присвячений</a:t>
            </a:r>
            <a:r>
              <a:rPr lang="ru-RU" dirty="0"/>
              <a:t> </a:t>
            </a:r>
            <a:r>
              <a:rPr lang="ru-RU" dirty="0" err="1"/>
              <a:t>якійсь</a:t>
            </a:r>
            <a:r>
              <a:rPr lang="ru-RU" dirty="0"/>
              <a:t> </a:t>
            </a:r>
            <a:r>
              <a:rPr lang="ru-RU" dirty="0" err="1"/>
              <a:t>проблемі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темі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b="1" dirty="0"/>
              <a:t>Чат</a:t>
            </a:r>
            <a:r>
              <a:rPr lang="ru-RU" dirty="0"/>
              <a:t> – </a:t>
            </a:r>
            <a:r>
              <a:rPr lang="ru-RU" dirty="0" err="1"/>
              <a:t>спілкування</a:t>
            </a:r>
            <a:r>
              <a:rPr lang="ru-RU" dirty="0"/>
              <a:t> </a:t>
            </a:r>
            <a:r>
              <a:rPr lang="ru-RU" dirty="0" err="1"/>
              <a:t>користувачів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реального часу, </a:t>
            </a:r>
            <a:r>
              <a:rPr lang="ru-RU" dirty="0" err="1"/>
              <a:t>засіб</a:t>
            </a:r>
            <a:r>
              <a:rPr lang="ru-RU" dirty="0"/>
              <a:t> оперативного </a:t>
            </a:r>
            <a:r>
              <a:rPr lang="ru-RU" dirty="0" err="1"/>
              <a:t>спілкування</a:t>
            </a:r>
            <a:r>
              <a:rPr lang="ru-RU" dirty="0"/>
              <a:t> людей через </a:t>
            </a:r>
            <a:r>
              <a:rPr lang="ru-RU" dirty="0" err="1"/>
              <a:t>інтернет</a:t>
            </a:r>
            <a:r>
              <a:rPr lang="ru-RU" dirty="0"/>
              <a:t>. Є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різновидів</a:t>
            </a:r>
            <a:r>
              <a:rPr lang="ru-RU" dirty="0"/>
              <a:t> чату: </a:t>
            </a:r>
            <a:r>
              <a:rPr lang="ru-RU" dirty="0" err="1"/>
              <a:t>текстовий</a:t>
            </a:r>
            <a:r>
              <a:rPr lang="ru-RU" dirty="0"/>
              <a:t>, </a:t>
            </a:r>
            <a:r>
              <a:rPr lang="ru-RU" dirty="0" err="1"/>
              <a:t>голосовий</a:t>
            </a:r>
            <a:r>
              <a:rPr lang="ru-RU" dirty="0"/>
              <a:t>, </a:t>
            </a:r>
            <a:r>
              <a:rPr lang="ru-RU" dirty="0" err="1"/>
              <a:t>аудіовідеочат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поширений</a:t>
            </a:r>
            <a:r>
              <a:rPr lang="ru-RU" dirty="0"/>
              <a:t> – </a:t>
            </a:r>
            <a:r>
              <a:rPr lang="ru-RU" dirty="0" err="1"/>
              <a:t>текстовий</a:t>
            </a:r>
            <a:r>
              <a:rPr lang="ru-RU" dirty="0"/>
              <a:t>. </a:t>
            </a:r>
            <a:r>
              <a:rPr lang="ru-RU" dirty="0" err="1"/>
              <a:t>Голосовий</a:t>
            </a:r>
            <a:r>
              <a:rPr lang="ru-RU" dirty="0"/>
              <a:t> чат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спілкуватися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голосу,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іноземної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 в </a:t>
            </a:r>
            <a:r>
              <a:rPr lang="ru-RU" dirty="0" err="1"/>
              <a:t>дистанційній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586402" cy="1533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737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21315"/>
            <a:ext cx="60304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/>
              <a:t>Відеоконференція</a:t>
            </a:r>
            <a:r>
              <a:rPr lang="uk-UA" dirty="0" smtClean="0"/>
              <a:t> – це конференція в онлайн-режимі. Вона проводиться у визначений день і в призначений час. Це – один із сучасних способів зв’язку, що дозволяє проводити заняття у “віддалених класах”, коли учні і вчитель перебувають на відстані. </a:t>
            </a:r>
          </a:p>
          <a:p>
            <a:pPr algn="just"/>
            <a:r>
              <a:rPr lang="uk-UA" b="1" dirty="0" smtClean="0"/>
              <a:t>Блог</a:t>
            </a:r>
            <a:r>
              <a:rPr lang="uk-UA" dirty="0" smtClean="0"/>
              <a:t> – форма спілкування, яка нагадує форум, де право на публікацію належить одній особі чи групі людей. </a:t>
            </a:r>
          </a:p>
          <a:p>
            <a:pPr algn="just"/>
            <a:r>
              <a:rPr lang="uk-UA" b="1" dirty="0" smtClean="0"/>
              <a:t>Середовище </a:t>
            </a:r>
            <a:r>
              <a:rPr lang="uk-UA" dirty="0" err="1" smtClean="0">
                <a:hlinkClick r:id="rId2"/>
              </a:rPr>
              <a:t>Classroom</a:t>
            </a:r>
            <a:r>
              <a:rPr lang="uk-UA" dirty="0" smtClean="0"/>
              <a:t> дозволяє організувати онлайн-навчання, використовуючи відео, текстову та графічну інформацію, різні додатки </a:t>
            </a:r>
            <a:r>
              <a:rPr lang="uk-UA" dirty="0" err="1" smtClean="0"/>
              <a:t>Google</a:t>
            </a:r>
            <a:r>
              <a:rPr lang="uk-UA" dirty="0" smtClean="0"/>
              <a:t>. Учитель має можливість контролювати, систематизувати, оцінювати діяльність, переглядати результати виконання вправ, застосовувати різні форми оцінювання.</a:t>
            </a:r>
            <a:r>
              <a:rPr lang="uk-UA" b="1" dirty="0" smtClean="0"/>
              <a:t> </a:t>
            </a:r>
          </a:p>
          <a:p>
            <a:pPr algn="just"/>
            <a:r>
              <a:rPr lang="uk-UA" b="1" dirty="0" smtClean="0"/>
              <a:t>Соціальні мережі та </a:t>
            </a:r>
            <a:r>
              <a:rPr lang="uk-UA" b="1" dirty="0" err="1" smtClean="0"/>
              <a:t>месенджери</a:t>
            </a:r>
            <a:r>
              <a:rPr lang="uk-UA" dirty="0" smtClean="0"/>
              <a:t> дозволяють створювати закриті групи, чати, теми, завдань, проблем, інформації.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5104"/>
            <a:ext cx="2088231" cy="1661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592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06489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srgbClr val="FF0000"/>
                </a:solidFill>
              </a:rPr>
              <a:t>Завдання – які передбачають більш творчий підхід до опрацювання матеріалу (того ж самого підручника).</a:t>
            </a:r>
          </a:p>
          <a:p>
            <a:endParaRPr lang="uk-UA" sz="1600" b="1" dirty="0" smtClean="0"/>
          </a:p>
          <a:p>
            <a:pPr algn="just"/>
            <a:r>
              <a:rPr lang="uk-UA" sz="1600" b="1" dirty="0" smtClean="0"/>
              <a:t>Можна</a:t>
            </a:r>
            <a:r>
              <a:rPr lang="uk-UA" sz="1600" b="1" dirty="0" smtClean="0"/>
              <a:t>:</a:t>
            </a:r>
            <a:endParaRPr lang="uk-UA" sz="1600" dirty="0" smtClean="0"/>
          </a:p>
          <a:p>
            <a:pPr lvl="0" algn="just"/>
            <a:r>
              <a:rPr lang="uk-UA" sz="1600" dirty="0" smtClean="0"/>
              <a:t>Замість пропонувати типове завдання на кшталт підготувати реферат чи презентацію, ми можемо попросити учня</a:t>
            </a:r>
            <a:r>
              <a:rPr lang="uk-UA" sz="1600" b="1" dirty="0" smtClean="0"/>
              <a:t> зняти відео про певну тему</a:t>
            </a:r>
            <a:r>
              <a:rPr lang="uk-UA" sz="1600" dirty="0" smtClean="0"/>
              <a:t>. Він може це зробити, просто маючи телефон.</a:t>
            </a:r>
          </a:p>
          <a:p>
            <a:pPr lvl="0" algn="just"/>
            <a:r>
              <a:rPr lang="ru-RU" sz="1600" dirty="0"/>
              <a:t> </a:t>
            </a:r>
            <a:r>
              <a:rPr lang="ru-RU" sz="1600" b="1" dirty="0" err="1"/>
              <a:t>Сервіс</a:t>
            </a:r>
            <a:r>
              <a:rPr lang="ru-RU" sz="1600" b="1" dirty="0"/>
              <a:t>: </a:t>
            </a:r>
            <a:r>
              <a:rPr lang="ru-RU" sz="1600" b="1" dirty="0" err="1"/>
              <a:t>Screencast</a:t>
            </a:r>
            <a:r>
              <a:rPr lang="ru-RU" sz="1600" b="1" dirty="0"/>
              <a:t>-o-</a:t>
            </a:r>
            <a:r>
              <a:rPr lang="ru-RU" sz="1600" b="1" dirty="0" err="1"/>
              <a:t>matic</a:t>
            </a:r>
            <a:r>
              <a:rPr lang="ru-RU" sz="1600" b="1" dirty="0"/>
              <a:t>.</a:t>
            </a:r>
            <a:endParaRPr lang="ru-RU" sz="1600" dirty="0"/>
          </a:p>
          <a:p>
            <a:pPr lvl="0" algn="just"/>
            <a:r>
              <a:rPr lang="uk-UA" sz="1600" dirty="0" smtClean="0"/>
              <a:t>Замість просити учнів давати відповіді на запитання, можемо попросити </a:t>
            </a:r>
            <a:r>
              <a:rPr lang="uk-UA" sz="1600" b="1" dirty="0" smtClean="0"/>
              <a:t>створити запитання до певної теми</a:t>
            </a:r>
            <a:r>
              <a:rPr lang="uk-UA" sz="1600" dirty="0" smtClean="0"/>
              <a:t>.</a:t>
            </a:r>
          </a:p>
          <a:p>
            <a:pPr lvl="0" algn="just"/>
            <a:r>
              <a:rPr lang="ru-RU" sz="1600" dirty="0" smtClean="0"/>
              <a:t> </a:t>
            </a:r>
            <a:r>
              <a:rPr lang="ru-RU" sz="1600" dirty="0"/>
              <a:t> </a:t>
            </a:r>
            <a:r>
              <a:rPr lang="ru-RU" sz="1600" b="1" dirty="0" err="1"/>
              <a:t>Сервіси</a:t>
            </a:r>
            <a:r>
              <a:rPr lang="ru-RU" sz="1600" b="1" dirty="0"/>
              <a:t>: </a:t>
            </a:r>
            <a:r>
              <a:rPr lang="ru-RU" sz="1600" b="1" dirty="0" err="1"/>
              <a:t>Learningapps</a:t>
            </a:r>
            <a:r>
              <a:rPr lang="ru-RU" sz="1600" b="1" dirty="0"/>
              <a:t>, </a:t>
            </a:r>
            <a:r>
              <a:rPr lang="ru-RU" sz="1600" b="1" dirty="0" err="1"/>
              <a:t>Genially</a:t>
            </a:r>
            <a:r>
              <a:rPr lang="ru-RU" sz="1600" b="1" dirty="0"/>
              <a:t>.</a:t>
            </a:r>
            <a:endParaRPr lang="ru-RU" sz="1600" dirty="0"/>
          </a:p>
          <a:p>
            <a:pPr lvl="0" algn="just"/>
            <a:r>
              <a:rPr lang="uk-UA" sz="1600" dirty="0" smtClean="0"/>
              <a:t>Учні можуть </a:t>
            </a:r>
            <a:r>
              <a:rPr lang="uk-UA" sz="1600" b="1" dirty="0" smtClean="0"/>
              <a:t>записувати відео і фактично спілкуватися між собою на певну навчальну тему з їх допомогою</a:t>
            </a:r>
            <a:r>
              <a:rPr lang="uk-UA" sz="1600" dirty="0" smtClean="0"/>
              <a:t>.</a:t>
            </a:r>
            <a:r>
              <a:rPr lang="ru-RU" sz="1600" dirty="0"/>
              <a:t> </a:t>
            </a:r>
            <a:endParaRPr lang="ru-RU" sz="1600" dirty="0" smtClean="0"/>
          </a:p>
          <a:p>
            <a:pPr lvl="0" algn="just"/>
            <a:r>
              <a:rPr lang="ru-RU" sz="1600" b="1" dirty="0" err="1" smtClean="0"/>
              <a:t>Сервіс</a:t>
            </a:r>
            <a:r>
              <a:rPr lang="ru-RU" sz="1600" b="1" dirty="0"/>
              <a:t>: </a:t>
            </a:r>
            <a:r>
              <a:rPr lang="ru-RU" sz="1600" b="1" dirty="0" err="1"/>
              <a:t>Flipgrid</a:t>
            </a:r>
            <a:r>
              <a:rPr lang="ru-RU" sz="1600" dirty="0"/>
              <a:t> </a:t>
            </a:r>
            <a:r>
              <a:rPr lang="uk-UA" sz="1600" dirty="0" smtClean="0"/>
              <a:t>(якщо не боїмося асинхронних </a:t>
            </a:r>
            <a:r>
              <a:rPr lang="uk-UA" sz="1600" dirty="0" err="1" smtClean="0"/>
              <a:t>відеодискусій</a:t>
            </a:r>
            <a:r>
              <a:rPr lang="uk-UA" sz="1600" dirty="0" smtClean="0"/>
              <a:t> з інтерфейсом англійською).</a:t>
            </a:r>
          </a:p>
          <a:p>
            <a:pPr lvl="0" algn="just"/>
            <a:r>
              <a:rPr lang="ru-RU" sz="1600" b="1" dirty="0" smtClean="0"/>
              <a:t>Карта </a:t>
            </a:r>
            <a:r>
              <a:rPr lang="ru-RU" sz="1600" b="1" dirty="0"/>
              <a:t>понять</a:t>
            </a:r>
            <a:r>
              <a:rPr lang="ru-RU" sz="1600" dirty="0"/>
              <a:t>. </a:t>
            </a:r>
            <a:r>
              <a:rPr lang="uk-UA" sz="1600" dirty="0" smtClean="0"/>
              <a:t>Прочитали параграф – складаємо </a:t>
            </a:r>
            <a:r>
              <a:rPr lang="uk-UA" sz="1600" dirty="0" err="1" smtClean="0"/>
              <a:t>крату</a:t>
            </a:r>
            <a:r>
              <a:rPr lang="uk-UA" sz="1600" dirty="0" smtClean="0"/>
              <a:t> понять за ним.</a:t>
            </a:r>
            <a:r>
              <a:rPr lang="ru-RU" sz="1600" dirty="0"/>
              <a:t> </a:t>
            </a:r>
            <a:endParaRPr lang="ru-RU" sz="1600" dirty="0" smtClean="0"/>
          </a:p>
          <a:p>
            <a:pPr lvl="0" algn="just"/>
            <a:r>
              <a:rPr lang="ru-RU" sz="1600" b="1" dirty="0" err="1" smtClean="0"/>
              <a:t>Сервіси</a:t>
            </a:r>
            <a:r>
              <a:rPr lang="ru-RU" sz="1600" b="1" dirty="0"/>
              <a:t>: </a:t>
            </a:r>
            <a:r>
              <a:rPr lang="ru-RU" sz="1600" b="1" dirty="0" err="1"/>
              <a:t>MindMeister</a:t>
            </a:r>
            <a:r>
              <a:rPr lang="ru-RU" sz="1600" b="1" dirty="0"/>
              <a:t>, </a:t>
            </a:r>
            <a:r>
              <a:rPr lang="ru-RU" sz="1600" b="1" dirty="0" err="1"/>
              <a:t>BubbleUs</a:t>
            </a:r>
            <a:r>
              <a:rPr lang="ru-RU" sz="1600" b="1" dirty="0"/>
              <a:t>.</a:t>
            </a:r>
            <a:r>
              <a:rPr lang="ru-RU" sz="1600" dirty="0"/>
              <a:t> </a:t>
            </a:r>
            <a:r>
              <a:rPr lang="uk-UA" sz="1600" dirty="0" smtClean="0"/>
              <a:t>Може бути і </a:t>
            </a:r>
            <a:r>
              <a:rPr lang="uk-UA" sz="1600" b="1" dirty="0" err="1" smtClean="0"/>
              <a:t>офлайн</a:t>
            </a:r>
            <a:r>
              <a:rPr lang="uk-UA" sz="1600" b="1" dirty="0" smtClean="0"/>
              <a:t>-варіант</a:t>
            </a:r>
            <a:r>
              <a:rPr lang="uk-UA" sz="1600" dirty="0" smtClean="0"/>
              <a:t> – на аркуші паперу. Згодом цю карту понять можна розглянути на </a:t>
            </a:r>
            <a:r>
              <a:rPr lang="uk-UA" sz="1600" dirty="0" err="1" smtClean="0"/>
              <a:t>уроці</a:t>
            </a:r>
            <a:r>
              <a:rPr lang="uk-UA" sz="1600" dirty="0" smtClean="0"/>
              <a:t>, якщо немає іншого способу, як передати результат роботи.</a:t>
            </a:r>
          </a:p>
          <a:p>
            <a:pPr lvl="0" algn="just"/>
            <a:r>
              <a:rPr lang="ru-RU" sz="1600" b="1" dirty="0" err="1" smtClean="0"/>
              <a:t>Інфографіки</a:t>
            </a:r>
            <a:r>
              <a:rPr lang="ru-RU" sz="1600" dirty="0"/>
              <a:t>. </a:t>
            </a:r>
            <a:r>
              <a:rPr lang="ru-RU" sz="1600" b="1" dirty="0" err="1"/>
              <a:t>Сервіс</a:t>
            </a:r>
            <a:r>
              <a:rPr lang="ru-RU" sz="1600" b="1" dirty="0"/>
              <a:t>: </a:t>
            </a:r>
            <a:r>
              <a:rPr lang="ru-RU" sz="1600" b="1" dirty="0" err="1"/>
              <a:t>Canva</a:t>
            </a:r>
            <a:r>
              <a:rPr lang="ru-RU" sz="1600" dirty="0"/>
              <a:t> </a:t>
            </a:r>
            <a:r>
              <a:rPr lang="uk-UA" sz="1600" dirty="0" smtClean="0"/>
              <a:t>(україномовний). Тут є можливість створювати графічні об’єкти і різнотипні публікації. Почати роботу просто: обираємо вид публікацій і наповнюємо робочий простір із певним дизайном своїми текстом, картинками</a:t>
            </a:r>
            <a:r>
              <a:rPr lang="ru-RU" sz="1600" dirty="0" smtClean="0"/>
              <a:t>.</a:t>
            </a:r>
            <a:r>
              <a:rPr lang="ru-RU" sz="1600" dirty="0"/>
              <a:t> </a:t>
            </a:r>
            <a:endParaRPr lang="ru-RU" sz="1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226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8488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/>
              <a:t>Офлайн </a:t>
            </a:r>
            <a:r>
              <a:rPr lang="ru-RU" sz="2000" b="1" dirty="0" err="1" smtClean="0"/>
              <a:t>варіант</a:t>
            </a:r>
            <a:r>
              <a:rPr lang="ru-RU" sz="2000" b="1" dirty="0" smtClean="0"/>
              <a:t>:</a:t>
            </a:r>
            <a:r>
              <a:rPr lang="ru-RU" sz="2000" dirty="0" smtClean="0"/>
              <a:t> </a:t>
            </a:r>
            <a:r>
              <a:rPr lang="uk-UA" sz="2000" dirty="0" smtClean="0"/>
              <a:t>якщо немає доступу до комп’ютера, те саме можна зробити на аркуші паперу.</a:t>
            </a:r>
          </a:p>
          <a:p>
            <a:pPr lvl="0" algn="just"/>
            <a:r>
              <a:rPr lang="uk-UA" sz="2000" b="1" dirty="0" smtClean="0"/>
              <a:t>Щоденник вражень</a:t>
            </a:r>
            <a:r>
              <a:rPr lang="uk-UA" sz="2000" dirty="0" smtClean="0"/>
              <a:t>. Сучасні учні переживають цікавий момент в історії. Варто спонукати їх фіксувати, що відбувається з ними і їхніми родинами. Щоденник вражень вимагає рефлексувати над тим, що відбувається. Це може бути цінною навчальною діяльністю.</a:t>
            </a:r>
            <a:r>
              <a:rPr lang="ru-RU" sz="2000" dirty="0" smtClean="0"/>
              <a:t> </a:t>
            </a:r>
            <a:r>
              <a:rPr lang="ru-RU" sz="2000" b="1" dirty="0" err="1" smtClean="0"/>
              <a:t>Сервіс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Blogger</a:t>
            </a:r>
            <a:r>
              <a:rPr lang="ru-RU" sz="2000" dirty="0" smtClean="0"/>
              <a:t>.</a:t>
            </a:r>
          </a:p>
          <a:p>
            <a:pPr algn="just"/>
            <a:r>
              <a:rPr lang="uk-UA" sz="2000" dirty="0" smtClean="0"/>
              <a:t> </a:t>
            </a:r>
            <a:r>
              <a:rPr lang="uk-UA" sz="2000" b="1" dirty="0" smtClean="0"/>
              <a:t>Комікс.</a:t>
            </a:r>
            <a:r>
              <a:rPr lang="uk-UA" sz="2000" dirty="0" smtClean="0"/>
              <a:t> Можна розповісти історію за мотивами того, що прочитав у параграфі. Або “оживити” персонажів, про яких ідеться в літературному творі. Такі творчі завдання можуть допомогти нам із мотивацією учнів навчатися.</a:t>
            </a:r>
            <a:r>
              <a:rPr lang="ru-RU" sz="2000" dirty="0" smtClean="0"/>
              <a:t> </a:t>
            </a:r>
            <a:r>
              <a:rPr lang="ru-RU" sz="2000" b="1" dirty="0" err="1" smtClean="0"/>
              <a:t>Сервіси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StayBoardThat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MakeBeliefsComix</a:t>
            </a:r>
            <a:endParaRPr lang="ru-RU" sz="2000" dirty="0" smtClean="0"/>
          </a:p>
          <a:p>
            <a:pPr lvl="0" algn="just"/>
            <a:r>
              <a:rPr lang="uk-UA" sz="2000" b="1" dirty="0" smtClean="0"/>
              <a:t>Створення власної програми</a:t>
            </a:r>
            <a:r>
              <a:rPr lang="ru-RU" sz="2000" dirty="0" smtClean="0"/>
              <a:t>. </a:t>
            </a:r>
            <a:r>
              <a:rPr lang="ru-RU" sz="2000" b="1" dirty="0" err="1" smtClean="0"/>
              <a:t>Сервіс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Scratch</a:t>
            </a:r>
            <a:r>
              <a:rPr lang="ru-RU" sz="2000" dirty="0" smtClean="0"/>
              <a:t>. </a:t>
            </a:r>
            <a:r>
              <a:rPr lang="uk-UA" sz="2000" dirty="0" smtClean="0"/>
              <a:t>Інструмент доступний для учнів початкової школі. З його допомогою учень може скласти свою гру.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75198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59766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Ще</a:t>
            </a:r>
            <a:r>
              <a:rPr lang="ru-RU" sz="2000" b="1" dirty="0"/>
              <a:t> </a:t>
            </a:r>
            <a:r>
              <a:rPr lang="ru-RU" sz="2000" b="1" dirty="0" err="1"/>
              <a:t>корисні</a:t>
            </a:r>
            <a:r>
              <a:rPr lang="ru-RU" sz="2000" b="1" dirty="0"/>
              <a:t> </a:t>
            </a:r>
            <a:r>
              <a:rPr lang="ru-RU" sz="2000" b="1" dirty="0" err="1"/>
              <a:t>сервіси</a:t>
            </a:r>
            <a:r>
              <a:rPr lang="ru-RU" sz="2000" b="1" dirty="0"/>
              <a:t> та </a:t>
            </a:r>
            <a:r>
              <a:rPr lang="ru-RU" sz="2000" b="1" dirty="0" err="1"/>
              <a:t>ідеї</a:t>
            </a:r>
            <a:r>
              <a:rPr lang="ru-RU" sz="2000" b="1" dirty="0"/>
              <a:t>:</a:t>
            </a:r>
            <a:endParaRPr lang="ru-RU" sz="2000" dirty="0"/>
          </a:p>
          <a:p>
            <a:pPr algn="just"/>
            <a:r>
              <a:rPr lang="uk-UA" sz="2000" dirty="0" smtClean="0"/>
              <a:t>-</a:t>
            </a:r>
            <a:r>
              <a:rPr lang="ru-RU" sz="2000" dirty="0" err="1" smtClean="0"/>
              <a:t>Mozabook</a:t>
            </a:r>
            <a:r>
              <a:rPr lang="ru-RU" sz="2000" dirty="0"/>
              <a:t>, </a:t>
            </a:r>
            <a:r>
              <a:rPr lang="ru-RU" sz="2000" dirty="0" err="1"/>
              <a:t>адже</a:t>
            </a:r>
            <a:r>
              <a:rPr lang="ru-RU" sz="2000" dirty="0"/>
              <a:t> на час карантину </a:t>
            </a:r>
            <a:r>
              <a:rPr lang="ru-RU" sz="2000" dirty="0" err="1"/>
              <a:t>ця</a:t>
            </a:r>
            <a:r>
              <a:rPr lang="ru-RU" sz="2000" dirty="0"/>
              <a:t> </a:t>
            </a:r>
            <a:r>
              <a:rPr lang="ru-RU" sz="2000" dirty="0" err="1"/>
              <a:t>бібліотека</a:t>
            </a:r>
            <a:r>
              <a:rPr lang="ru-RU" sz="2000" dirty="0"/>
              <a:t> </a:t>
            </a:r>
            <a:r>
              <a:rPr lang="ru-RU" sz="2000" dirty="0" err="1"/>
              <a:t>безкоштовна</a:t>
            </a:r>
            <a:r>
              <a:rPr lang="ru-RU" sz="2000" dirty="0"/>
              <a:t> для </a:t>
            </a:r>
            <a:r>
              <a:rPr lang="ru-RU" sz="2000" dirty="0" err="1"/>
              <a:t>всіх</a:t>
            </a:r>
            <a:r>
              <a:rPr lang="ru-RU" sz="2000" dirty="0"/>
              <a:t>. Там, </a:t>
            </a:r>
            <a:r>
              <a:rPr lang="ru-RU" sz="2000" dirty="0" err="1"/>
              <a:t>зокрема</a:t>
            </a:r>
            <a:r>
              <a:rPr lang="ru-RU" sz="2000" dirty="0"/>
              <a:t>, є </a:t>
            </a:r>
            <a:r>
              <a:rPr lang="ru-RU" sz="2000" dirty="0" err="1"/>
              <a:t>багато</a:t>
            </a:r>
            <a:r>
              <a:rPr lang="ru-RU" sz="2000" dirty="0"/>
              <a:t> </a:t>
            </a:r>
            <a:r>
              <a:rPr lang="ru-RU" sz="2000" dirty="0" err="1"/>
              <a:t>візуалізацій</a:t>
            </a:r>
            <a:r>
              <a:rPr lang="ru-RU" sz="2000" dirty="0"/>
              <a:t> (</a:t>
            </a:r>
            <a:r>
              <a:rPr lang="ru-RU" sz="2000" dirty="0" err="1"/>
              <a:t>зокрема</a:t>
            </a:r>
            <a:r>
              <a:rPr lang="ru-RU" sz="2000" dirty="0"/>
              <a:t> і </a:t>
            </a:r>
            <a:r>
              <a:rPr lang="ru-RU" sz="2000" dirty="0" err="1"/>
              <a:t>тривимірних</a:t>
            </a:r>
            <a:r>
              <a:rPr lang="ru-RU" sz="2000" dirty="0"/>
              <a:t>) – </a:t>
            </a:r>
            <a:r>
              <a:rPr lang="ru-RU" sz="2000" dirty="0" err="1"/>
              <a:t>здебільшого</a:t>
            </a:r>
            <a:r>
              <a:rPr lang="ru-RU" sz="2000" dirty="0"/>
              <a:t> з </a:t>
            </a:r>
            <a:r>
              <a:rPr lang="ru-RU" sz="2000" dirty="0" err="1"/>
              <a:t>природничих</a:t>
            </a:r>
            <a:r>
              <a:rPr lang="ru-RU" sz="2000" dirty="0"/>
              <a:t> </a:t>
            </a:r>
            <a:r>
              <a:rPr lang="ru-RU" sz="2000" dirty="0" err="1"/>
              <a:t>предметів</a:t>
            </a:r>
            <a:r>
              <a:rPr lang="ru-RU" sz="2000" dirty="0"/>
              <a:t>, але не </a:t>
            </a:r>
            <a:r>
              <a:rPr lang="ru-RU" sz="2000" dirty="0" err="1"/>
              <a:t>тільки</a:t>
            </a:r>
            <a:r>
              <a:rPr lang="ru-RU" sz="2000" dirty="0"/>
              <a:t>.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 err="1"/>
              <a:t>Pablet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використовувати</a:t>
            </a:r>
            <a:r>
              <a:rPr lang="ru-RU" sz="2000" dirty="0"/>
              <a:t> і для </a:t>
            </a:r>
            <a:r>
              <a:rPr lang="ru-RU" sz="2000" dirty="0" err="1"/>
              <a:t>оцінювання</a:t>
            </a:r>
            <a:r>
              <a:rPr lang="ru-RU" sz="2000" dirty="0"/>
              <a:t> </a:t>
            </a:r>
            <a:r>
              <a:rPr lang="ru-RU" sz="2000" dirty="0" err="1"/>
              <a:t>робіт</a:t>
            </a:r>
            <a:r>
              <a:rPr lang="ru-RU" sz="2000" dirty="0"/>
              <a:t> з </a:t>
            </a:r>
            <a:r>
              <a:rPr lang="ru-RU" sz="2000" dirty="0" err="1"/>
              <a:t>образотворчого</a:t>
            </a:r>
            <a:r>
              <a:rPr lang="ru-RU" sz="2000" dirty="0"/>
              <a:t> </a:t>
            </a:r>
            <a:r>
              <a:rPr lang="ru-RU" sz="2000" dirty="0" err="1"/>
              <a:t>мистецтва</a:t>
            </a:r>
            <a:r>
              <a:rPr lang="ru-RU" sz="2000" dirty="0"/>
              <a:t> (</a:t>
            </a:r>
            <a:r>
              <a:rPr lang="ru-RU" sz="2000" dirty="0" err="1"/>
              <a:t>виходить</a:t>
            </a:r>
            <a:r>
              <a:rPr lang="ru-RU" sz="2000" dirty="0"/>
              <a:t> галерея </a:t>
            </a:r>
            <a:r>
              <a:rPr lang="ru-RU" sz="2000" dirty="0" err="1"/>
              <a:t>робіт</a:t>
            </a:r>
            <a:r>
              <a:rPr lang="ru-RU" sz="2000" dirty="0"/>
              <a:t>).</a:t>
            </a:r>
          </a:p>
          <a:p>
            <a:pPr algn="just"/>
            <a:r>
              <a:rPr lang="uk-UA" sz="2000" dirty="0" smtClean="0"/>
              <a:t>-</a:t>
            </a:r>
            <a:r>
              <a:rPr lang="ru-RU" sz="2000" dirty="0" err="1"/>
              <a:t>Програма</a:t>
            </a:r>
            <a:r>
              <a:rPr lang="ru-RU" sz="2000" dirty="0"/>
              <a:t> для </a:t>
            </a:r>
            <a:r>
              <a:rPr lang="ru-RU" sz="2000" dirty="0" err="1"/>
              <a:t>перевірки</a:t>
            </a:r>
            <a:r>
              <a:rPr lang="ru-RU" sz="2000" dirty="0"/>
              <a:t> </a:t>
            </a:r>
            <a:r>
              <a:rPr lang="ru-RU" sz="2000" dirty="0" err="1"/>
              <a:t>мовних</a:t>
            </a:r>
            <a:r>
              <a:rPr lang="ru-RU" sz="2000" dirty="0"/>
              <a:t> </a:t>
            </a:r>
            <a:r>
              <a:rPr lang="ru-RU" sz="2000" dirty="0" err="1"/>
              <a:t>вправ</a:t>
            </a:r>
            <a:r>
              <a:rPr lang="ru-RU" sz="2000" dirty="0"/>
              <a:t> – </a:t>
            </a:r>
            <a:r>
              <a:rPr lang="ru-RU" sz="2000" u="sng" dirty="0" err="1">
                <a:hlinkClick r:id="rId2"/>
              </a:rPr>
              <a:t>IXl</a:t>
            </a:r>
            <a:endParaRPr lang="ru-RU" sz="2000" dirty="0"/>
          </a:p>
          <a:p>
            <a:pPr algn="just"/>
            <a:r>
              <a:rPr lang="uk-UA" sz="2000" dirty="0"/>
              <a:t>-</a:t>
            </a:r>
            <a:r>
              <a:rPr lang="ru-RU" sz="2000" u="sng" dirty="0" err="1">
                <a:hlinkClick r:id="rId3"/>
              </a:rPr>
              <a:t>Розумники</a:t>
            </a:r>
            <a:r>
              <a:rPr lang="ru-RU" sz="2000" dirty="0"/>
              <a:t> – платформа для </a:t>
            </a:r>
            <a:r>
              <a:rPr lang="ru-RU" sz="2000" dirty="0" err="1"/>
              <a:t>початкової</a:t>
            </a:r>
            <a:r>
              <a:rPr lang="ru-RU" sz="2000" dirty="0"/>
              <a:t> </a:t>
            </a:r>
            <a:r>
              <a:rPr lang="ru-RU" sz="2000" dirty="0" err="1"/>
              <a:t>школи</a:t>
            </a:r>
            <a:r>
              <a:rPr lang="ru-RU" sz="2000" dirty="0"/>
              <a:t>, на </a:t>
            </a:r>
            <a:r>
              <a:rPr lang="ru-RU" sz="2000" dirty="0" err="1"/>
              <a:t>період</a:t>
            </a:r>
            <a:r>
              <a:rPr lang="ru-RU" sz="2000" dirty="0"/>
              <a:t> карантину </a:t>
            </a:r>
            <a:r>
              <a:rPr lang="ru-RU" sz="2000" dirty="0" err="1"/>
              <a:t>дає</a:t>
            </a:r>
            <a:r>
              <a:rPr lang="ru-RU" sz="2000" dirty="0"/>
              <a:t> </a:t>
            </a:r>
            <a:r>
              <a:rPr lang="ru-RU" sz="2000" dirty="0" err="1"/>
              <a:t>безкоштовний</a:t>
            </a:r>
            <a:r>
              <a:rPr lang="ru-RU" sz="2000" dirty="0"/>
              <a:t> доступ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 err="1"/>
              <a:t>Інструмент</a:t>
            </a:r>
            <a:r>
              <a:rPr lang="ru-RU" sz="2000" dirty="0"/>
              <a:t> для </a:t>
            </a:r>
            <a:r>
              <a:rPr lang="ru-RU" sz="2000" dirty="0" err="1"/>
              <a:t>створення</a:t>
            </a:r>
            <a:r>
              <a:rPr lang="ru-RU" sz="2000" dirty="0"/>
              <a:t> </a:t>
            </a:r>
            <a:r>
              <a:rPr lang="ru-RU" sz="2000" dirty="0" err="1"/>
              <a:t>музики</a:t>
            </a:r>
            <a:r>
              <a:rPr lang="ru-RU" sz="2000" dirty="0"/>
              <a:t> – </a:t>
            </a:r>
            <a:r>
              <a:rPr lang="ru-RU" sz="2000" u="sng" dirty="0" err="1">
                <a:hlinkClick r:id="rId4"/>
              </a:rPr>
              <a:t>Music</a:t>
            </a:r>
            <a:r>
              <a:rPr lang="ru-RU" sz="2000" u="sng" dirty="0">
                <a:hlinkClick r:id="rId4"/>
              </a:rPr>
              <a:t> </a:t>
            </a:r>
            <a:r>
              <a:rPr lang="ru-RU" sz="2000" u="sng" dirty="0" err="1">
                <a:hlinkClick r:id="rId4"/>
              </a:rPr>
              <a:t>Lab</a:t>
            </a:r>
            <a:r>
              <a:rPr lang="ru-RU" sz="2000" dirty="0"/>
              <a:t>.</a:t>
            </a:r>
          </a:p>
          <a:p>
            <a:pPr algn="just"/>
            <a:r>
              <a:rPr lang="uk-UA" sz="2000" dirty="0"/>
              <a:t>-</a:t>
            </a:r>
            <a:r>
              <a:rPr lang="ru-RU" sz="2000" dirty="0"/>
              <a:t>Є </a:t>
            </a:r>
            <a:r>
              <a:rPr lang="ru-RU" sz="2000" dirty="0" err="1"/>
              <a:t>багато</a:t>
            </a:r>
            <a:r>
              <a:rPr lang="ru-RU" sz="2000" dirty="0"/>
              <a:t> </a:t>
            </a:r>
            <a:r>
              <a:rPr lang="ru-RU" sz="2000" dirty="0" err="1"/>
              <a:t>відео</a:t>
            </a:r>
            <a:r>
              <a:rPr lang="ru-RU" sz="2000" dirty="0"/>
              <a:t> </a:t>
            </a:r>
            <a:r>
              <a:rPr lang="ru-RU" sz="2000" dirty="0" err="1"/>
              <a:t>фізичних</a:t>
            </a:r>
            <a:r>
              <a:rPr lang="ru-RU" sz="2000" dirty="0"/>
              <a:t> </a:t>
            </a:r>
            <a:r>
              <a:rPr lang="ru-RU" sz="2000" dirty="0" err="1"/>
              <a:t>вправ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використати</a:t>
            </a:r>
            <a:r>
              <a:rPr lang="ru-RU" sz="2000" dirty="0"/>
              <a:t> для </a:t>
            </a:r>
            <a:r>
              <a:rPr lang="ru-RU" sz="2000" dirty="0" err="1"/>
              <a:t>фізкультури</a:t>
            </a:r>
            <a:r>
              <a:rPr lang="ru-RU" sz="2000" dirty="0"/>
              <a:t>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879" y="548680"/>
            <a:ext cx="2379705" cy="110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085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217</TotalTime>
  <Words>227</Words>
  <Application>Microsoft Office PowerPoint</Application>
  <PresentationFormat>Экран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   Форми та методи організації дистанційного навчання </vt:lpstr>
      <vt:lpstr>Презентация PowerPoint</vt:lpstr>
      <vt:lpstr>Презентация PowerPoint</vt:lpstr>
      <vt:lpstr>Презентация PowerPoint</vt:lpstr>
      <vt:lpstr>Платформи дистанційного навчання.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Подобинская</dc:creator>
  <cp:lastModifiedBy>Вита</cp:lastModifiedBy>
  <cp:revision>11</cp:revision>
  <dcterms:created xsi:type="dcterms:W3CDTF">2021-10-20T05:34:17Z</dcterms:created>
  <dcterms:modified xsi:type="dcterms:W3CDTF">2021-10-20T13:14:28Z</dcterms:modified>
</cp:coreProperties>
</file>